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309" r:id="rId7"/>
    <p:sldId id="269" r:id="rId8"/>
    <p:sldId id="270" r:id="rId9"/>
    <p:sldId id="310" r:id="rId10"/>
    <p:sldId id="311" r:id="rId11"/>
    <p:sldId id="312" r:id="rId12"/>
    <p:sldId id="313" r:id="rId13"/>
    <p:sldId id="314" r:id="rId14"/>
    <p:sldId id="320" r:id="rId15"/>
    <p:sldId id="315" r:id="rId16"/>
    <p:sldId id="319" r:id="rId17"/>
    <p:sldId id="318" r:id="rId18"/>
    <p:sldId id="321" r:id="rId19"/>
    <p:sldId id="322" r:id="rId20"/>
    <p:sldId id="323" r:id="rId21"/>
    <p:sldId id="324" r:id="rId22"/>
    <p:sldId id="325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E731-C303-4220-BDE8-0F63D1D9E294}" type="datetimeFigureOut">
              <a:rPr lang="de-DE" smtClean="0"/>
              <a:pPr/>
              <a:t>19.04.2012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0A6A-E520-4D5D-BE22-0DCB987D50A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647"/>
            <a:ext cx="1581150" cy="592060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323528" y="0"/>
            <a:ext cx="0" cy="695739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33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627504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E731-C303-4220-BDE8-0F63D1D9E294}" type="datetimeFigureOut">
              <a:rPr lang="de-DE" smtClean="0"/>
              <a:pPr/>
              <a:t>19.04.2012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0A6A-E520-4D5D-BE22-0DCB987D50A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647"/>
            <a:ext cx="1581150" cy="592060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323528" y="0"/>
            <a:ext cx="0" cy="695739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85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E731-C303-4220-BDE8-0F63D1D9E294}" type="datetimeFigureOut">
              <a:rPr lang="de-DE" smtClean="0"/>
              <a:pPr/>
              <a:t>19.04.2012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0A6A-E520-4D5D-BE22-0DCB987D50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27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6203032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95801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E731-C303-4220-BDE8-0F63D1D9E294}" type="datetimeFigureOut">
              <a:rPr lang="de-DE" smtClean="0"/>
              <a:pPr/>
              <a:t>19.04.2012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0A6A-E520-4D5D-BE22-0DCB987D50A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647"/>
            <a:ext cx="1581150" cy="592060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323528" y="0"/>
            <a:ext cx="0" cy="695739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5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E731-C303-4220-BDE8-0F63D1D9E294}" type="datetimeFigureOut">
              <a:rPr lang="de-DE" smtClean="0"/>
              <a:pPr/>
              <a:t>19.04.2012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0A6A-E520-4D5D-BE22-0DCB987D50A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647"/>
            <a:ext cx="1581150" cy="592060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323528" y="0"/>
            <a:ext cx="0" cy="695739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9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627504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E731-C303-4220-BDE8-0F63D1D9E294}" type="datetimeFigureOut">
              <a:rPr lang="de-DE" smtClean="0"/>
              <a:pPr/>
              <a:t>19.04.2012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0A6A-E520-4D5D-BE22-0DCB987D50A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647"/>
            <a:ext cx="1581150" cy="592060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>
          <a:xfrm>
            <a:off x="323528" y="0"/>
            <a:ext cx="0" cy="695739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60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627504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08522"/>
            <a:ext cx="4040188" cy="43287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08522"/>
            <a:ext cx="4041775" cy="43287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E731-C303-4220-BDE8-0F63D1D9E294}" type="datetimeFigureOut">
              <a:rPr lang="de-DE" smtClean="0"/>
              <a:pPr/>
              <a:t>19.04.2012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0A6A-E520-4D5D-BE22-0DCB987D50A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647"/>
            <a:ext cx="1581150" cy="592060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323528" y="0"/>
            <a:ext cx="0" cy="695739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11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627504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E731-C303-4220-BDE8-0F63D1D9E294}" type="datetimeFigureOut">
              <a:rPr lang="de-DE" smtClean="0"/>
              <a:pPr/>
              <a:t>19.04.2012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0A6A-E520-4D5D-BE22-0DCB987D50A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647"/>
            <a:ext cx="1581150" cy="592060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323528" y="0"/>
            <a:ext cx="0" cy="695739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0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E731-C303-4220-BDE8-0F63D1D9E294}" type="datetimeFigureOut">
              <a:rPr lang="de-DE" smtClean="0"/>
              <a:pPr/>
              <a:t>19.04.2012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0A6A-E520-4D5D-BE22-0DCB987D50A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647"/>
            <a:ext cx="1581150" cy="592060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323528" y="0"/>
            <a:ext cx="0" cy="695739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7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683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E731-C303-4220-BDE8-0F63D1D9E294}" type="datetimeFigureOut">
              <a:rPr lang="de-DE" smtClean="0"/>
              <a:pPr/>
              <a:t>19.04.2012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0A6A-E520-4D5D-BE22-0DCB987D50A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647"/>
            <a:ext cx="1581150" cy="592060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>
          <a:xfrm>
            <a:off x="323528" y="0"/>
            <a:ext cx="0" cy="695739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8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E731-C303-4220-BDE8-0F63D1D9E294}" type="datetimeFigureOut">
              <a:rPr lang="de-DE" smtClean="0"/>
              <a:pPr/>
              <a:t>19.04.2012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0A6A-E520-4D5D-BE22-0DCB987D50A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647"/>
            <a:ext cx="1581150" cy="592060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>
          <a:xfrm>
            <a:off x="323528" y="0"/>
            <a:ext cx="0" cy="695739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84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E731-C303-4220-BDE8-0F63D1D9E294}" type="datetimeFigureOut">
              <a:rPr lang="de-DE" smtClean="0"/>
              <a:pPr/>
              <a:t>19.04.2012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0A6A-E520-4D5D-BE22-0DCB987D50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06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e.wikipedia.org/wiki/Wik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link.de/qmswik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/>
              <a:t>MediaWiki</a:t>
            </a:r>
            <a:r>
              <a:rPr lang="de-DE" sz="4000" dirty="0" smtClean="0"/>
              <a:t>-Einsatz</a:t>
            </a:r>
            <a:endParaRPr lang="de-DE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6257925"/>
            <a:ext cx="47625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211960" y="321297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tx1">
                    <a:tint val="75000"/>
                  </a:schemeClr>
                </a:solidFill>
              </a:rPr>
              <a:t>www.jlink.de/qmswiki</a:t>
            </a:r>
            <a:endParaRPr lang="de-DE" sz="3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6023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smtClean="0"/>
              <a:t>Bearbeitungsleiste</a:t>
            </a:r>
          </a:p>
          <a:p>
            <a:pPr lvl="1"/>
            <a:r>
              <a:rPr lang="de-DE" dirty="0" smtClean="0"/>
              <a:t>Versionsgeschichte: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11882" r="17118" b="81518"/>
          <a:stretch/>
        </p:blipFill>
        <p:spPr bwMode="auto">
          <a:xfrm>
            <a:off x="434876" y="1340768"/>
            <a:ext cx="8527156" cy="4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38779" r="34524" b="50191"/>
          <a:stretch/>
        </p:blipFill>
        <p:spPr bwMode="auto">
          <a:xfrm>
            <a:off x="434876" y="3212976"/>
            <a:ext cx="8028384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61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Syntax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MediaWiki</a:t>
            </a:r>
            <a:r>
              <a:rPr lang="de-DE" dirty="0"/>
              <a:t> ist kein WYSIWYG-Editor, daher ist ein bisschen Syntax notwendig</a:t>
            </a:r>
          </a:p>
          <a:p>
            <a:r>
              <a:rPr lang="de-DE" dirty="0" smtClean="0"/>
              <a:t>Hinweis: Gut geklaut, ist halb gewonnen!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21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Syntax: Seiten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Neue Seite anlegen:</a:t>
            </a:r>
          </a:p>
          <a:p>
            <a:pPr lvl="1"/>
            <a:r>
              <a:rPr lang="de-DE" dirty="0" smtClean="0"/>
              <a:t>[[Neue Seite]]</a:t>
            </a:r>
          </a:p>
          <a:p>
            <a:pPr lvl="1"/>
            <a:r>
              <a:rPr lang="de-DE" dirty="0" smtClean="0"/>
              <a:t>[[Neue Seite | Sichtbarer Text]]</a:t>
            </a:r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44092" r="23730" b="23564"/>
          <a:stretch/>
        </p:blipFill>
        <p:spPr bwMode="auto">
          <a:xfrm>
            <a:off x="323528" y="3212976"/>
            <a:ext cx="85979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33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Syntax: 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Text editieren:</a:t>
            </a:r>
          </a:p>
          <a:p>
            <a:pPr lvl="1"/>
            <a:r>
              <a:rPr lang="de-DE" dirty="0"/>
              <a:t>Fließtext</a:t>
            </a:r>
          </a:p>
          <a:p>
            <a:pPr lvl="1"/>
            <a:r>
              <a:rPr lang="de-DE" dirty="0"/>
              <a:t>Formatierungen über Menüleiste</a:t>
            </a:r>
          </a:p>
        </p:txBody>
      </p:sp>
    </p:spTree>
    <p:extLst>
      <p:ext uri="{BB962C8B-B14F-4D97-AF65-F5344CB8AC3E}">
        <p14:creationId xmlns:p14="http://schemas.microsoft.com/office/powerpoint/2010/main" val="190513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Syntax:Zeilenumbruch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t="29175" r="24365" b="42574"/>
          <a:stretch/>
        </p:blipFill>
        <p:spPr bwMode="auto">
          <a:xfrm>
            <a:off x="419100" y="2204864"/>
            <a:ext cx="8724900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82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Content-Editor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7723" r="23968" b="20264"/>
          <a:stretch/>
        </p:blipFill>
        <p:spPr bwMode="auto">
          <a:xfrm>
            <a:off x="323528" y="1268760"/>
            <a:ext cx="85979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4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Syntax: Inline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1749" r="23254" b="41467"/>
          <a:stretch/>
        </p:blipFill>
        <p:spPr bwMode="auto">
          <a:xfrm>
            <a:off x="251520" y="2204864"/>
            <a:ext cx="8724900" cy="450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053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Syntax: Tabelle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/>
              <a:t>{|</a:t>
            </a:r>
          </a:p>
          <a:p>
            <a:pPr marL="0" indent="0">
              <a:buNone/>
            </a:pPr>
            <a:r>
              <a:rPr lang="de-DE" dirty="0"/>
              <a:t>|Zelle 1</a:t>
            </a:r>
          </a:p>
          <a:p>
            <a:pPr marL="0" indent="0">
              <a:buNone/>
            </a:pPr>
            <a:r>
              <a:rPr lang="de-DE" dirty="0"/>
              <a:t>|Zelle 2</a:t>
            </a:r>
          </a:p>
          <a:p>
            <a:pPr marL="0" indent="0">
              <a:buNone/>
            </a:pPr>
            <a:r>
              <a:rPr lang="de-DE" dirty="0"/>
              <a:t>|Zelle 3</a:t>
            </a:r>
          </a:p>
          <a:p>
            <a:pPr marL="0" indent="0">
              <a:buNone/>
            </a:pPr>
            <a:r>
              <a:rPr lang="de-DE" dirty="0"/>
              <a:t>|-</a:t>
            </a:r>
          </a:p>
          <a:p>
            <a:pPr marL="0" indent="0">
              <a:buNone/>
            </a:pPr>
            <a:r>
              <a:rPr lang="de-DE" dirty="0"/>
              <a:t>|Zelle 4</a:t>
            </a:r>
          </a:p>
          <a:p>
            <a:pPr marL="0" indent="0">
              <a:buNone/>
            </a:pPr>
            <a:r>
              <a:rPr lang="de-DE" dirty="0"/>
              <a:t>|Zelle 5</a:t>
            </a:r>
          </a:p>
          <a:p>
            <a:pPr marL="0" indent="0">
              <a:buNone/>
            </a:pPr>
            <a:r>
              <a:rPr lang="de-DE" dirty="0"/>
              <a:t>|Zelle 6</a:t>
            </a:r>
          </a:p>
          <a:p>
            <a:pPr marL="0" indent="0">
              <a:buNone/>
            </a:pPr>
            <a:r>
              <a:rPr lang="de-DE" dirty="0"/>
              <a:t>|-</a:t>
            </a:r>
          </a:p>
          <a:p>
            <a:pPr marL="0" indent="0">
              <a:buNone/>
            </a:pPr>
            <a:r>
              <a:rPr lang="de-DE" dirty="0"/>
              <a:t>|Zelle 7</a:t>
            </a:r>
          </a:p>
          <a:p>
            <a:pPr marL="0" indent="0">
              <a:buNone/>
            </a:pPr>
            <a:r>
              <a:rPr lang="de-DE" dirty="0"/>
              <a:t>|Zelle 8</a:t>
            </a:r>
          </a:p>
          <a:p>
            <a:pPr marL="0" indent="0">
              <a:buNone/>
            </a:pPr>
            <a:r>
              <a:rPr lang="de-DE" dirty="0"/>
              <a:t>|Zelle 9</a:t>
            </a:r>
          </a:p>
          <a:p>
            <a:pPr marL="0" indent="0">
              <a:buNone/>
            </a:pPr>
            <a:r>
              <a:rPr lang="de-DE" dirty="0" smtClean="0"/>
              <a:t>|}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Es funktionieren aber auch HTML-Tabellen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89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Syntax: Listen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58746" r="36350" b="10363"/>
          <a:stretch/>
        </p:blipFill>
        <p:spPr bwMode="auto">
          <a:xfrm>
            <a:off x="1187624" y="2204864"/>
            <a:ext cx="65659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4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Syntax: Textformatierungen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9" t="12409" r="31905" b="23169"/>
          <a:stretch/>
        </p:blipFill>
        <p:spPr bwMode="auto">
          <a:xfrm>
            <a:off x="1475656" y="1484784"/>
            <a:ext cx="6108576" cy="506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18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www.jlink.de/qmswiki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2146"/>
            <a:ext cx="5760640" cy="5036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1954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Bilder hochladen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Bilder müssen zuerst hochgeladen werden</a:t>
            </a:r>
          </a:p>
          <a:p>
            <a:r>
              <a:rPr lang="de-DE" dirty="0" smtClean="0"/>
              <a:t>Erst dann können Sie eingebunden werden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sz="2000" b="1" dirty="0"/>
              <a:t>Tipp:</a:t>
            </a:r>
          </a:p>
          <a:p>
            <a:pPr marL="0" indent="0">
              <a:buNone/>
            </a:pPr>
            <a:r>
              <a:rPr lang="de-DE" sz="2000" dirty="0"/>
              <a:t>Merke Dir den Namen und die Dateiendung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des </a:t>
            </a:r>
            <a:r>
              <a:rPr lang="de-DE" sz="2000" dirty="0"/>
              <a:t>hochgeladenen Bildes, damit Du </a:t>
            </a:r>
            <a:r>
              <a:rPr lang="de-DE" sz="2000" dirty="0" smtClean="0"/>
              <a:t>es </a:t>
            </a:r>
            <a:br>
              <a:rPr lang="de-DE" sz="2000" dirty="0" smtClean="0"/>
            </a:br>
            <a:r>
              <a:rPr lang="de-DE" sz="2000" dirty="0" smtClean="0"/>
              <a:t>anschließend </a:t>
            </a:r>
            <a:r>
              <a:rPr lang="de-DE" sz="2000" dirty="0"/>
              <a:t>sofort einbinden kannst.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87" r="88254" b="2706"/>
          <a:stretch/>
        </p:blipFill>
        <p:spPr bwMode="auto">
          <a:xfrm>
            <a:off x="6372200" y="3155950"/>
            <a:ext cx="187960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6228184" y="5085184"/>
            <a:ext cx="1800200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160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Bilder einbinden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[[Image: Name_des_Bildes.jpg</a:t>
            </a:r>
            <a:r>
              <a:rPr lang="de-DE" sz="1800" dirty="0" smtClean="0"/>
              <a:t>]]</a:t>
            </a:r>
          </a:p>
          <a:p>
            <a:r>
              <a:rPr lang="de-DE" sz="1800" dirty="0"/>
              <a:t>[[Image: Name des </a:t>
            </a:r>
            <a:r>
              <a:rPr lang="de-DE" sz="1800" dirty="0" err="1"/>
              <a:t>Bildes.jpg|Beschreibung</a:t>
            </a:r>
            <a:r>
              <a:rPr lang="de-DE" sz="1800" dirty="0"/>
              <a:t> des Bildes</a:t>
            </a:r>
            <a:r>
              <a:rPr lang="de-DE" sz="1800" dirty="0" smtClean="0"/>
              <a:t>]]</a:t>
            </a:r>
          </a:p>
          <a:p>
            <a:r>
              <a:rPr lang="de-DE" sz="1800" dirty="0"/>
              <a:t>[[Image: Name des </a:t>
            </a:r>
            <a:r>
              <a:rPr lang="de-DE" sz="1800" dirty="0" err="1"/>
              <a:t>Bildes.jpg|framed</a:t>
            </a:r>
            <a:r>
              <a:rPr lang="de-DE" sz="1800" dirty="0" smtClean="0"/>
              <a:t>]]</a:t>
            </a:r>
          </a:p>
          <a:p>
            <a:r>
              <a:rPr lang="de-DE" sz="1800" dirty="0"/>
              <a:t>[[Image: Name des </a:t>
            </a:r>
            <a:r>
              <a:rPr lang="de-DE" sz="1800" dirty="0" err="1"/>
              <a:t>Bildes.jpg|thumb|Beschreibung</a:t>
            </a:r>
            <a:r>
              <a:rPr lang="de-DE" sz="1800" dirty="0"/>
              <a:t> des Bildes</a:t>
            </a:r>
            <a:r>
              <a:rPr lang="de-DE" sz="1800" dirty="0" smtClean="0"/>
              <a:t>]]</a:t>
            </a:r>
          </a:p>
          <a:p>
            <a:r>
              <a:rPr lang="de-DE" sz="1800" dirty="0"/>
              <a:t>[[Image: Name des </a:t>
            </a:r>
            <a:r>
              <a:rPr lang="de-DE" sz="1800" dirty="0" err="1"/>
              <a:t>Bildes.jpg|left</a:t>
            </a:r>
            <a:r>
              <a:rPr lang="de-DE" sz="1800" dirty="0" smtClean="0"/>
              <a:t>]]</a:t>
            </a:r>
          </a:p>
          <a:p>
            <a:endParaRPr lang="de-DE" sz="1800" b="1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854609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1141587"/>
          </a:xfrm>
        </p:spPr>
        <p:txBody>
          <a:bodyPr/>
          <a:lstStyle/>
          <a:p>
            <a:r>
              <a:rPr lang="de-DE" dirty="0" smtClean="0"/>
              <a:t>Bitte eine Seite anlegen in der </a:t>
            </a:r>
            <a:r>
              <a:rPr lang="de-DE" dirty="0" err="1" smtClean="0"/>
              <a:t>KnowledgeBase</a:t>
            </a:r>
            <a:r>
              <a:rPr lang="de-DE" dirty="0" smtClean="0"/>
              <a:t>: Wettbewerb</a:t>
            </a:r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87746"/>
              </p:ext>
            </p:extLst>
          </p:nvPr>
        </p:nvGraphicFramePr>
        <p:xfrm>
          <a:off x="683568" y="2564904"/>
          <a:ext cx="8064896" cy="385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22622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Michael Page International (Deutschland) GmbH </a:t>
                      </a:r>
                    </a:p>
                    <a:p>
                      <a:r>
                        <a:rPr lang="de-DE" sz="1200" dirty="0" smtClean="0"/>
                        <a:t>Tel.: +49 (0)211 17722-0 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Fax: +49 (0)211 17722-4099</a:t>
                      </a:r>
                    </a:p>
                    <a:p>
                      <a:endParaRPr lang="de-DE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Anschrift: </a:t>
                      </a:r>
                      <a:r>
                        <a:rPr lang="de-DE" sz="1200" b="1" dirty="0" smtClean="0"/>
                        <a:t>Michael Page International GmbH </a:t>
                      </a:r>
                    </a:p>
                    <a:p>
                      <a:r>
                        <a:rPr lang="de-DE" sz="1200" dirty="0" smtClean="0"/>
                        <a:t>Carl-Theodor-Str. 1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40213 Düsseldorf</a:t>
                      </a:r>
                    </a:p>
                    <a:p>
                      <a:r>
                        <a:rPr lang="de-DE" sz="1200" dirty="0" smtClean="0"/>
                        <a:t>Deutschland </a:t>
                      </a:r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Internet: http://www.michaelpage.de</a:t>
                      </a:r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err="1" smtClean="0"/>
                        <a:t>Branch</a:t>
                      </a:r>
                      <a:r>
                        <a:rPr lang="de-DE" sz="1200" dirty="0" smtClean="0"/>
                        <a:t>(en):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en-US" sz="1200" dirty="0" smtClean="0"/>
                        <a:t>Engineering &amp; Manufacturing, Finance &amp; Accounting, Financial Services, Healthcare &amp; Life Sciences, Human Resources, Information Technology, Interim, Property &amp; Construction, Procurement &amp; Supply Chain, Sales &amp; Marketing</a:t>
                      </a:r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Gründungsjahr:1976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Hays AG Kontakt: </a:t>
                      </a:r>
                      <a:r>
                        <a:rPr lang="de-DE" sz="1200" dirty="0" err="1"/>
                        <a:t>Recruitment</a:t>
                      </a:r>
                      <a:r>
                        <a:rPr lang="de-DE" sz="1200" dirty="0"/>
                        <a:t> Management </a:t>
                      </a:r>
                      <a:endParaRPr lang="de-DE" sz="1200" dirty="0" smtClean="0"/>
                    </a:p>
                    <a:p>
                      <a:r>
                        <a:rPr lang="de-DE" sz="1200" dirty="0" smtClean="0"/>
                        <a:t>Telefon</a:t>
                      </a:r>
                      <a:r>
                        <a:rPr lang="de-DE" sz="1200" dirty="0"/>
                        <a:t>: +49 (0)621-1788-0 </a:t>
                      </a:r>
                      <a:endParaRPr lang="de-DE" sz="1200" dirty="0" smtClean="0"/>
                    </a:p>
                    <a:p>
                      <a:r>
                        <a:rPr lang="de-DE" sz="1200" dirty="0" smtClean="0"/>
                        <a:t>Telefax</a:t>
                      </a:r>
                      <a:r>
                        <a:rPr lang="de-DE" sz="1200" dirty="0"/>
                        <a:t>: +49 (0)621-1788-1299 </a:t>
                      </a:r>
                      <a:endParaRPr lang="de-DE" sz="1200" dirty="0" smtClean="0"/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Anschrift</a:t>
                      </a:r>
                      <a:r>
                        <a:rPr lang="de-DE" sz="1200" dirty="0"/>
                        <a:t>: Hays AG   </a:t>
                      </a:r>
                      <a:endParaRPr lang="de-DE" sz="1200" dirty="0" smtClean="0"/>
                    </a:p>
                    <a:p>
                      <a:r>
                        <a:rPr lang="de-DE" sz="1200" dirty="0" smtClean="0"/>
                        <a:t>Willy-Brandt-Platz </a:t>
                      </a:r>
                      <a:r>
                        <a:rPr lang="de-DE" sz="1200" dirty="0"/>
                        <a:t>1-3 </a:t>
                      </a:r>
                      <a:endParaRPr lang="de-DE" sz="1200" dirty="0" smtClean="0"/>
                    </a:p>
                    <a:p>
                      <a:r>
                        <a:rPr lang="de-DE" sz="1200" dirty="0" smtClean="0"/>
                        <a:t>68161 </a:t>
                      </a:r>
                      <a:r>
                        <a:rPr lang="de-DE" sz="1200" dirty="0"/>
                        <a:t>Mannheim </a:t>
                      </a:r>
                      <a:endParaRPr lang="de-DE" sz="1200" dirty="0" smtClean="0"/>
                    </a:p>
                    <a:p>
                      <a:r>
                        <a:rPr lang="de-DE" sz="1200" dirty="0" smtClean="0"/>
                        <a:t>Deutschland </a:t>
                      </a:r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Internet</a:t>
                      </a:r>
                      <a:r>
                        <a:rPr lang="de-DE" sz="1200" dirty="0"/>
                        <a:t>: http://www.Hays.de </a:t>
                      </a:r>
                      <a:endParaRPr lang="de-DE" sz="1200" dirty="0" smtClean="0"/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err="1" smtClean="0"/>
                        <a:t>Branch</a:t>
                      </a:r>
                      <a:r>
                        <a:rPr lang="de-DE" sz="1200" dirty="0" smtClean="0"/>
                        <a:t>(en</a:t>
                      </a:r>
                      <a:r>
                        <a:rPr lang="de-DE" sz="1200" dirty="0"/>
                        <a:t>): IT (Beratung), Sonstige, Consulting, Elektronik, Elektrotechnik, Energiewirtschaft, Finanzdienstleistungen, Handel, Ingenieurwesen, Luftfahrt, Raumfahrt, Maschinenbau, Versicherungen, Chemie, </a:t>
                      </a:r>
                      <a:r>
                        <a:rPr lang="de-DE" sz="1200" dirty="0" err="1"/>
                        <a:t>Pharma</a:t>
                      </a:r>
                      <a:r>
                        <a:rPr lang="de-DE" sz="1200" dirty="0"/>
                        <a:t>, Biotechnologie, Arbeitsvermittlung, Zeitarbeit, Automobilindustrie, IT (Hardware), IT (Internet), IT (Software), Medizintechnik, Telekommunikation </a:t>
                      </a:r>
                      <a:endParaRPr lang="de-DE" sz="1200" dirty="0" smtClean="0"/>
                    </a:p>
                    <a:p>
                      <a:endParaRPr lang="de-DE" sz="1200" dirty="0" smtClean="0"/>
                    </a:p>
                    <a:p>
                      <a:r>
                        <a:rPr lang="de-DE" sz="1200" dirty="0" smtClean="0"/>
                        <a:t>Gründungsjahr</a:t>
                      </a:r>
                      <a:r>
                        <a:rPr lang="de-DE" sz="1200" dirty="0"/>
                        <a:t>: 1995 </a:t>
                      </a: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3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</a:t>
            </a:r>
            <a:r>
              <a:rPr lang="de-DE" dirty="0" err="1" smtClean="0"/>
              <a:t>MediaWiki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MediaWiki</a:t>
            </a:r>
            <a:r>
              <a:rPr lang="de-DE" dirty="0"/>
              <a:t> ist ein freies Softwarepaket zum Betrieb eines Wikis, das ursprünglich für die Wikipedia geschrieben wurde. Es ist das </a:t>
            </a:r>
            <a:r>
              <a:rPr lang="de-DE" dirty="0" err="1"/>
              <a:t>Wikisystem</a:t>
            </a:r>
            <a:r>
              <a:rPr lang="de-DE" dirty="0"/>
              <a:t> aller von der Wikimedia </a:t>
            </a:r>
            <a:r>
              <a:rPr lang="de-DE" dirty="0" err="1"/>
              <a:t>Foundation</a:t>
            </a:r>
            <a:r>
              <a:rPr lang="de-DE" dirty="0"/>
              <a:t> betriebenen Wikis sowie vieler anderer Wikis, einschließlich </a:t>
            </a:r>
            <a:r>
              <a:rPr lang="de-DE" dirty="0" smtClean="0"/>
              <a:t>des </a:t>
            </a:r>
            <a:r>
              <a:rPr lang="de-DE" dirty="0" err="1" smtClean="0"/>
              <a:t>Jlink</a:t>
            </a:r>
            <a:r>
              <a:rPr lang="de-DE" dirty="0" smtClean="0"/>
              <a:t> </a:t>
            </a:r>
            <a:r>
              <a:rPr lang="de-DE" dirty="0" err="1" smtClean="0"/>
              <a:t>qmswiki</a:t>
            </a:r>
            <a:r>
              <a:rPr lang="de-DE" dirty="0" smtClean="0"/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97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ist ein Wiki System?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Ein </a:t>
            </a:r>
            <a:r>
              <a:rPr lang="de-DE" b="1" dirty="0"/>
              <a:t>Wiki</a:t>
            </a:r>
            <a:r>
              <a:rPr lang="de-DE" dirty="0"/>
              <a:t> (hawaiisch für „schnell“</a:t>
            </a:r>
            <a:r>
              <a:rPr lang="de-DE" baseline="30000" dirty="0">
                <a:hlinkClick r:id="rId2"/>
              </a:rPr>
              <a:t>[1</a:t>
            </a:r>
            <a:r>
              <a:rPr lang="de-DE" baseline="30000" dirty="0" smtClean="0">
                <a:hlinkClick r:id="rId2"/>
              </a:rPr>
              <a:t>]</a:t>
            </a:r>
            <a:r>
              <a:rPr lang="de-DE" dirty="0" smtClean="0"/>
              <a:t>) ist </a:t>
            </a:r>
            <a:r>
              <a:rPr lang="de-DE" dirty="0"/>
              <a:t>ein </a:t>
            </a:r>
            <a:r>
              <a:rPr lang="de-DE" dirty="0" smtClean="0"/>
              <a:t>System </a:t>
            </a:r>
            <a:r>
              <a:rPr lang="de-DE" dirty="0"/>
              <a:t>für Webseiten, deren Inhalte von den Benutzern nicht nur gelesen, sondern auch </a:t>
            </a:r>
            <a:r>
              <a:rPr lang="de-DE" dirty="0" smtClean="0"/>
              <a:t>direkt </a:t>
            </a:r>
            <a:r>
              <a:rPr lang="de-DE" dirty="0"/>
              <a:t>im Browser geändert werden können (Web 2.0-Anwendung). Diese Eigenschaft wird durch ein vereinfachtes </a:t>
            </a:r>
            <a:r>
              <a:rPr lang="de-DE" dirty="0" smtClean="0"/>
              <a:t>Content-Management-System namens </a:t>
            </a:r>
            <a:r>
              <a:rPr lang="de-DE" dirty="0" err="1" smtClean="0"/>
              <a:t>MediaWiki</a:t>
            </a:r>
            <a:r>
              <a:rPr lang="de-DE" dirty="0" smtClean="0"/>
              <a:t> bereitgestellt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smtClean="0"/>
              <a:t>Zum </a:t>
            </a:r>
            <a:r>
              <a:rPr lang="de-DE" dirty="0"/>
              <a:t>Bearbeiten der Inhalte wird meist eine einfach zu erlernende vereinfachte Auszeichnungssprache verwendet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5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ist </a:t>
            </a:r>
            <a:r>
              <a:rPr lang="de-DE" dirty="0" err="1" smtClean="0"/>
              <a:t>MediaWiki</a:t>
            </a:r>
            <a:r>
              <a:rPr lang="de-DE" dirty="0" smtClean="0"/>
              <a:t> aufgebaut?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MediaWiki</a:t>
            </a:r>
            <a:r>
              <a:rPr lang="de-DE" dirty="0"/>
              <a:t> ist in der Skriptsprache PHP geschrieben. Zum Speichern der Inhalte nutzt </a:t>
            </a:r>
            <a:r>
              <a:rPr lang="de-DE" dirty="0" err="1"/>
              <a:t>MediaWiki</a:t>
            </a:r>
            <a:r>
              <a:rPr lang="de-DE" dirty="0"/>
              <a:t> die relationale Datenbank MySQL. 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0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Funktionsumfang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600" dirty="0" smtClean="0"/>
              <a:t>Einordnung </a:t>
            </a:r>
            <a:r>
              <a:rPr lang="de-DE" sz="1600" dirty="0"/>
              <a:t>der Seiten in Kategorien und Namensräume</a:t>
            </a:r>
          </a:p>
          <a:p>
            <a:r>
              <a:rPr lang="de-DE" sz="1600" dirty="0"/>
              <a:t>Versionsverwaltung von Artikeln und Mediendateien</a:t>
            </a:r>
          </a:p>
          <a:p>
            <a:r>
              <a:rPr lang="de-DE" sz="1600" dirty="0"/>
              <a:t>Vorlagen für oft benötigte Textabschnitte</a:t>
            </a:r>
          </a:p>
          <a:p>
            <a:r>
              <a:rPr lang="de-DE" sz="1600" dirty="0" smtClean="0"/>
              <a:t>Intra- und Interwiki-Links </a:t>
            </a:r>
          </a:p>
          <a:p>
            <a:r>
              <a:rPr lang="de-DE" sz="1600" dirty="0" smtClean="0"/>
              <a:t>Anzeige </a:t>
            </a:r>
            <a:r>
              <a:rPr lang="de-DE" sz="1600" dirty="0"/>
              <a:t>der letzten Änderungen (auch als RSS- oder Atom-Feed)</a:t>
            </a:r>
          </a:p>
          <a:p>
            <a:r>
              <a:rPr lang="de-DE" sz="1600" dirty="0"/>
              <a:t>Benutzerrechteverwaltung: </a:t>
            </a:r>
          </a:p>
          <a:p>
            <a:pPr lvl="1"/>
            <a:r>
              <a:rPr lang="de-DE" sz="1400" dirty="0"/>
              <a:t>Vergabe von Rechten an frei definierbare Benutzergruppen</a:t>
            </a:r>
          </a:p>
          <a:p>
            <a:pPr lvl="1"/>
            <a:r>
              <a:rPr lang="de-DE" sz="1400" dirty="0"/>
              <a:t>Rechtevergabe an einzelne Benutzer durch die Benutzergruppe der </a:t>
            </a:r>
            <a:r>
              <a:rPr lang="de-DE" sz="1400" i="1" dirty="0"/>
              <a:t>Bürokraten</a:t>
            </a:r>
            <a:endParaRPr lang="de-DE" sz="1400" dirty="0"/>
          </a:p>
          <a:p>
            <a:pPr lvl="1"/>
            <a:r>
              <a:rPr lang="de-DE" sz="1400" dirty="0"/>
              <a:t>Benutzern von </a:t>
            </a:r>
            <a:r>
              <a:rPr lang="de-DE" sz="1400" i="1" dirty="0"/>
              <a:t>Administratoren</a:t>
            </a:r>
            <a:r>
              <a:rPr lang="de-DE" sz="1400" dirty="0"/>
              <a:t> das Schreibrecht entziehen lassen</a:t>
            </a:r>
          </a:p>
          <a:p>
            <a:r>
              <a:rPr lang="de-DE" sz="1600" dirty="0"/>
              <a:t>Sperren von Artikeln für Änderungen von verschiedenen Benutzergruppen</a:t>
            </a:r>
          </a:p>
          <a:p>
            <a:r>
              <a:rPr lang="de-DE" sz="1600" dirty="0"/>
              <a:t>Volltextsuche </a:t>
            </a:r>
            <a:endParaRPr lang="de-DE" sz="1600" dirty="0" smtClean="0"/>
          </a:p>
          <a:p>
            <a:r>
              <a:rPr lang="de-DE" sz="1600" dirty="0" smtClean="0"/>
              <a:t>Individuelle </a:t>
            </a:r>
            <a:r>
              <a:rPr lang="de-DE" sz="1600" dirty="0"/>
              <a:t>Anpassbarkeit des Erscheinungsbild </a:t>
            </a:r>
            <a:endParaRPr lang="de-DE" sz="1600" dirty="0" smtClean="0"/>
          </a:p>
          <a:p>
            <a:r>
              <a:rPr lang="de-DE" sz="1600" dirty="0" smtClean="0"/>
              <a:t>Individuelle </a:t>
            </a:r>
            <a:r>
              <a:rPr lang="de-DE" sz="1600" dirty="0"/>
              <a:t>Anpassbarkeit der Funktionen durch </a:t>
            </a:r>
            <a:r>
              <a:rPr lang="de-DE" sz="1600" dirty="0" smtClean="0"/>
              <a:t>Erweiterungen (z.B. Freigabeprozess für Dokumentenlenkung)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1667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 Aufruf des Links </a:t>
            </a:r>
            <a:r>
              <a:rPr lang="de-DE" dirty="0" smtClean="0">
                <a:hlinkClick r:id="rId2"/>
              </a:rPr>
              <a:t>www.jlink.de/qmswiki</a:t>
            </a:r>
            <a:r>
              <a:rPr lang="de-DE" dirty="0" smtClean="0"/>
              <a:t> ist eine Anmeldung erforderlich um die Inhalte zu sehen.</a:t>
            </a:r>
          </a:p>
          <a:p>
            <a:r>
              <a:rPr lang="de-DE" dirty="0" smtClean="0"/>
              <a:t>Login-Daten liegen vor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73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des Wikis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Oben: </a:t>
            </a:r>
            <a:r>
              <a:rPr lang="de-DE" dirty="0" err="1" smtClean="0"/>
              <a:t>Be</a:t>
            </a:r>
            <a:r>
              <a:rPr lang="de-DE" dirty="0" smtClean="0"/>
              <a:t>-/Verarbeitungslinks</a:t>
            </a:r>
          </a:p>
          <a:p>
            <a:r>
              <a:rPr lang="de-DE" dirty="0"/>
              <a:t>Links: Navigation</a:t>
            </a:r>
          </a:p>
          <a:p>
            <a:r>
              <a:rPr lang="de-DE" dirty="0" smtClean="0"/>
              <a:t>Mitte: Content</a:t>
            </a:r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34" y="2636912"/>
            <a:ext cx="4276096" cy="373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5292080" y="1844824"/>
            <a:ext cx="1368152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4067944" y="2204864"/>
            <a:ext cx="43204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2915816" y="2924944"/>
            <a:ext cx="2304256" cy="15813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3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Navigation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79301"/>
            <a:ext cx="7067128" cy="4958011"/>
          </a:xfrm>
        </p:spPr>
        <p:txBody>
          <a:bodyPr/>
          <a:lstStyle/>
          <a:p>
            <a:r>
              <a:rPr lang="de-DE" dirty="0" smtClean="0"/>
              <a:t>Hauptseite</a:t>
            </a:r>
          </a:p>
          <a:p>
            <a:r>
              <a:rPr lang="de-DE" dirty="0" smtClean="0"/>
              <a:t>Unternehmensorganisation</a:t>
            </a:r>
          </a:p>
          <a:p>
            <a:r>
              <a:rPr lang="de-DE" dirty="0" smtClean="0"/>
              <a:t>QM-System</a:t>
            </a:r>
          </a:p>
          <a:p>
            <a:r>
              <a:rPr lang="de-DE" dirty="0" err="1" smtClean="0"/>
              <a:t>KnowledgeBase</a:t>
            </a:r>
            <a:endParaRPr lang="de-DE" dirty="0" smtClean="0"/>
          </a:p>
          <a:p>
            <a:r>
              <a:rPr lang="de-DE" dirty="0" smtClean="0"/>
              <a:t>Funktion</a:t>
            </a:r>
          </a:p>
          <a:p>
            <a:r>
              <a:rPr lang="de-DE" dirty="0" smtClean="0"/>
              <a:t>Werkzeuge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27082" r="83931" b="3212"/>
          <a:stretch/>
        </p:blipFill>
        <p:spPr bwMode="auto">
          <a:xfrm>
            <a:off x="7164288" y="1196752"/>
            <a:ext cx="1321788" cy="5517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94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L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Bildschirmpräsentation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MediaWiki-Einsatz</vt:lpstr>
      <vt:lpstr>www.jlink.de/qmswiki</vt:lpstr>
      <vt:lpstr>Was ist MediaWiki?</vt:lpstr>
      <vt:lpstr>Was ist ein Wiki System?</vt:lpstr>
      <vt:lpstr>Wie ist MediaWiki aufgebaut?</vt:lpstr>
      <vt:lpstr>Funktionsumfang</vt:lpstr>
      <vt:lpstr>Startseite</vt:lpstr>
      <vt:lpstr>Aufbau des Wikis</vt:lpstr>
      <vt:lpstr>Navigation</vt:lpstr>
      <vt:lpstr>Seiten</vt:lpstr>
      <vt:lpstr>Syntax</vt:lpstr>
      <vt:lpstr>Syntax: Seiten</vt:lpstr>
      <vt:lpstr>Syntax: Content</vt:lpstr>
      <vt:lpstr>Syntax:Zeilenumbruch</vt:lpstr>
      <vt:lpstr>Content-Editor</vt:lpstr>
      <vt:lpstr>Syntax: Inline</vt:lpstr>
      <vt:lpstr>Syntax: Tabelle</vt:lpstr>
      <vt:lpstr>Syntax: Listen</vt:lpstr>
      <vt:lpstr>Syntax: Textformatierungen</vt:lpstr>
      <vt:lpstr>Bilder hochladen</vt:lpstr>
      <vt:lpstr>Bilder einbinden</vt:lpstr>
      <vt:lpstr>Übung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Jlink connecting experts GmbH</dc:title>
  <dc:creator>bschlueter</dc:creator>
  <cp:lastModifiedBy>Björn Schlüter</cp:lastModifiedBy>
  <cp:revision>63</cp:revision>
  <dcterms:created xsi:type="dcterms:W3CDTF">2011-10-10T14:56:55Z</dcterms:created>
  <dcterms:modified xsi:type="dcterms:W3CDTF">2012-04-19T09:46:11Z</dcterms:modified>
</cp:coreProperties>
</file>